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91" r:id="rId4"/>
    <p:sldId id="302" r:id="rId5"/>
    <p:sldId id="304" r:id="rId6"/>
    <p:sldId id="294" r:id="rId7"/>
    <p:sldId id="292" r:id="rId8"/>
    <p:sldId id="293" r:id="rId9"/>
    <p:sldId id="295" r:id="rId10"/>
    <p:sldId id="301" r:id="rId11"/>
    <p:sldId id="300" r:id="rId12"/>
    <p:sldId id="299" r:id="rId13"/>
    <p:sldId id="306" r:id="rId14"/>
    <p:sldId id="30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B330"/>
    <a:srgbClr val="9FB133"/>
    <a:srgbClr val="CDE49F"/>
    <a:srgbClr val="A8C840"/>
    <a:srgbClr val="BEBB4D"/>
    <a:srgbClr val="729D51"/>
    <a:srgbClr val="385723"/>
    <a:srgbClr val="0000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CBE0CF-CD54-497D-A80C-4126C65BBCFD}" type="datetimeFigureOut">
              <a:rPr lang="sv-SE" smtClean="0"/>
              <a:t>2020-11-05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DBC129-D67B-40E5-86D4-CE079F8EB83B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3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E0CF-CD54-497D-A80C-4126C65BBCFD}" type="datetimeFigureOut">
              <a:rPr lang="sv-SE" smtClean="0"/>
              <a:t>2020-11-05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C129-D67B-40E5-86D4-CE079F8EB8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149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E0CF-CD54-497D-A80C-4126C65BBCFD}" type="datetimeFigureOut">
              <a:rPr lang="sv-SE" smtClean="0"/>
              <a:t>2020-11-05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C129-D67B-40E5-86D4-CE079F8EB8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678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E0CF-CD54-497D-A80C-4126C65BBCFD}" type="datetimeFigureOut">
              <a:rPr lang="sv-SE" smtClean="0"/>
              <a:t>2020-11-05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C129-D67B-40E5-86D4-CE079F8EB8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583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E0CF-CD54-497D-A80C-4126C65BBCFD}" type="datetimeFigureOut">
              <a:rPr lang="sv-SE" smtClean="0"/>
              <a:t>2020-11-05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C129-D67B-40E5-86D4-CE079F8EB83B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56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E0CF-CD54-497D-A80C-4126C65BBCFD}" type="datetimeFigureOut">
              <a:rPr lang="sv-SE" smtClean="0"/>
              <a:t>2020-11-05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C129-D67B-40E5-86D4-CE079F8EB8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234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E0CF-CD54-497D-A80C-4126C65BBCFD}" type="datetimeFigureOut">
              <a:rPr lang="sv-SE" smtClean="0"/>
              <a:t>2020-11-05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C129-D67B-40E5-86D4-CE079F8EB8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612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E0CF-CD54-497D-A80C-4126C65BBCFD}" type="datetimeFigureOut">
              <a:rPr lang="sv-SE" smtClean="0"/>
              <a:t>2020-11-05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C129-D67B-40E5-86D4-CE079F8EB8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60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E0CF-CD54-497D-A80C-4126C65BBCFD}" type="datetimeFigureOut">
              <a:rPr lang="sv-SE" smtClean="0"/>
              <a:t>2020-11-05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C129-D67B-40E5-86D4-CE079F8EB8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988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E0CF-CD54-497D-A80C-4126C65BBCFD}" type="datetimeFigureOut">
              <a:rPr lang="sv-SE" smtClean="0"/>
              <a:t>2020-11-05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C129-D67B-40E5-86D4-CE079F8EB8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939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E0CF-CD54-497D-A80C-4126C65BBCFD}" type="datetimeFigureOut">
              <a:rPr lang="sv-SE" smtClean="0"/>
              <a:t>2020-11-05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C129-D67B-40E5-86D4-CE079F8EB8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895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DCBE0CF-CD54-497D-A80C-4126C65BBCFD}" type="datetimeFigureOut">
              <a:rPr lang="sv-SE" smtClean="0"/>
              <a:t>2020-11-05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5DBC129-D67B-40E5-86D4-CE079F8EB8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580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9EE6466-063E-41F0-878D-DB3A355E1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29" y="2690110"/>
            <a:ext cx="1167635" cy="1680437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06E52ACB-3530-4C86-874A-34CB2403176C}"/>
              </a:ext>
            </a:extLst>
          </p:cNvPr>
          <p:cNvSpPr txBox="1"/>
          <p:nvPr/>
        </p:nvSpPr>
        <p:spPr>
          <a:xfrm>
            <a:off x="1472786" y="2501106"/>
            <a:ext cx="93286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600" dirty="0">
                <a:solidFill>
                  <a:schemeClr val="bg2">
                    <a:lumMod val="25000"/>
                  </a:schemeClr>
                </a:solidFill>
                <a:latin typeface="DK Rabbit On The Moon" panose="020807010506010A0000" pitchFamily="18" charset="0"/>
              </a:rPr>
              <a:t>Återvinnarna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F05BBEE3-EFB6-43DE-88EE-EE48A98550D4}"/>
              </a:ext>
            </a:extLst>
          </p:cNvPr>
          <p:cNvSpPr txBox="1"/>
          <p:nvPr/>
        </p:nvSpPr>
        <p:spPr>
          <a:xfrm>
            <a:off x="1530375" y="2501106"/>
            <a:ext cx="93286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600" dirty="0">
                <a:solidFill>
                  <a:schemeClr val="accent1">
                    <a:lumMod val="75000"/>
                  </a:schemeClr>
                </a:solidFill>
                <a:latin typeface="DK Rabbit On The Moon" panose="020807010506010A0000" pitchFamily="18" charset="0"/>
              </a:rPr>
              <a:t>Återvinnarna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0AA94703-5E62-47B1-B4B9-49EC1F039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55" y="4193091"/>
            <a:ext cx="2645555" cy="207125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124718F-EE12-4F67-A058-BF915D21D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6136" y="3747601"/>
            <a:ext cx="1591769" cy="165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E8863E0-6B0F-4714-ACA1-9589BB89B40D}"/>
              </a:ext>
            </a:extLst>
          </p:cNvPr>
          <p:cNvSpPr txBox="1"/>
          <p:nvPr/>
        </p:nvSpPr>
        <p:spPr>
          <a:xfrm>
            <a:off x="967051" y="809718"/>
            <a:ext cx="9297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>
                <a:latin typeface="DK Rabbit On The Moon" panose="020807010506010A0000" pitchFamily="18" charset="0"/>
              </a:rPr>
              <a:t>Vad kan man återvinna en blöja till?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80B92A9-44FF-45CF-8CE8-1EDAD3F1B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32" y="4444881"/>
            <a:ext cx="2341724" cy="1835555"/>
          </a:xfrm>
          <a:prstGeom prst="rect">
            <a:avLst/>
          </a:prstGeom>
        </p:spPr>
      </p:pic>
      <p:pic>
        <p:nvPicPr>
          <p:cNvPr id="6" name="Bildobjekt 5" descr="En bild som visar bord, sitter, vit, katt&#10;&#10;Automatiskt genererad beskrivning">
            <a:extLst>
              <a:ext uri="{FF2B5EF4-FFF2-40B4-BE49-F238E27FC236}">
                <a16:creationId xmlns:a16="http://schemas.microsoft.com/office/drawing/2014/main" id="{611A4CEF-9487-4378-A100-FC8D396D0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069" y="3934742"/>
            <a:ext cx="3101130" cy="2482184"/>
          </a:xfrm>
          <a:prstGeom prst="rect">
            <a:avLst/>
          </a:prstGeom>
        </p:spPr>
      </p:pic>
      <p:sp>
        <p:nvSpPr>
          <p:cNvPr id="8" name="Moln 7">
            <a:extLst>
              <a:ext uri="{FF2B5EF4-FFF2-40B4-BE49-F238E27FC236}">
                <a16:creationId xmlns:a16="http://schemas.microsoft.com/office/drawing/2014/main" id="{BEFE74D2-A30C-4786-958E-7B801B7F2837}"/>
              </a:ext>
            </a:extLst>
          </p:cNvPr>
          <p:cNvSpPr/>
          <p:nvPr/>
        </p:nvSpPr>
        <p:spPr>
          <a:xfrm rot="2163122">
            <a:off x="9089869" y="3818375"/>
            <a:ext cx="589732" cy="608518"/>
          </a:xfrm>
          <a:prstGeom prst="cloud">
            <a:avLst/>
          </a:prstGeom>
          <a:solidFill>
            <a:srgbClr val="BEBB4D">
              <a:alpha val="50196"/>
            </a:srgbClr>
          </a:solidFill>
          <a:ln>
            <a:solidFill>
              <a:srgbClr val="BEBB4D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Moln 8">
            <a:extLst>
              <a:ext uri="{FF2B5EF4-FFF2-40B4-BE49-F238E27FC236}">
                <a16:creationId xmlns:a16="http://schemas.microsoft.com/office/drawing/2014/main" id="{AD8A2219-BCEC-46A8-A810-4F2A7CB308CF}"/>
              </a:ext>
            </a:extLst>
          </p:cNvPr>
          <p:cNvSpPr/>
          <p:nvPr/>
        </p:nvSpPr>
        <p:spPr>
          <a:xfrm>
            <a:off x="9427150" y="4096295"/>
            <a:ext cx="589732" cy="527230"/>
          </a:xfrm>
          <a:prstGeom prst="cloud">
            <a:avLst/>
          </a:prstGeom>
          <a:solidFill>
            <a:srgbClr val="BEBB4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Moln 9">
            <a:extLst>
              <a:ext uri="{FF2B5EF4-FFF2-40B4-BE49-F238E27FC236}">
                <a16:creationId xmlns:a16="http://schemas.microsoft.com/office/drawing/2014/main" id="{8728259C-CB54-4C1A-8514-90EF17189A6B}"/>
              </a:ext>
            </a:extLst>
          </p:cNvPr>
          <p:cNvSpPr/>
          <p:nvPr/>
        </p:nvSpPr>
        <p:spPr>
          <a:xfrm>
            <a:off x="10337310" y="3240748"/>
            <a:ext cx="360255" cy="322074"/>
          </a:xfrm>
          <a:prstGeom prst="cloud">
            <a:avLst/>
          </a:prstGeom>
          <a:solidFill>
            <a:srgbClr val="A8C84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Moln 10">
            <a:extLst>
              <a:ext uri="{FF2B5EF4-FFF2-40B4-BE49-F238E27FC236}">
                <a16:creationId xmlns:a16="http://schemas.microsoft.com/office/drawing/2014/main" id="{5D439697-201D-4830-A539-141416D12750}"/>
              </a:ext>
            </a:extLst>
          </p:cNvPr>
          <p:cNvSpPr/>
          <p:nvPr/>
        </p:nvSpPr>
        <p:spPr>
          <a:xfrm>
            <a:off x="8682965" y="3399285"/>
            <a:ext cx="360255" cy="322074"/>
          </a:xfrm>
          <a:prstGeom prst="cloud">
            <a:avLst/>
          </a:prstGeom>
          <a:solidFill>
            <a:srgbClr val="BEBB4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Moln 12">
            <a:extLst>
              <a:ext uri="{FF2B5EF4-FFF2-40B4-BE49-F238E27FC236}">
                <a16:creationId xmlns:a16="http://schemas.microsoft.com/office/drawing/2014/main" id="{FE35D1BB-A802-4A73-943A-2A719E98C8CF}"/>
              </a:ext>
            </a:extLst>
          </p:cNvPr>
          <p:cNvSpPr/>
          <p:nvPr/>
        </p:nvSpPr>
        <p:spPr>
          <a:xfrm>
            <a:off x="9836755" y="3675267"/>
            <a:ext cx="360255" cy="322074"/>
          </a:xfrm>
          <a:prstGeom prst="cloud">
            <a:avLst/>
          </a:prstGeom>
          <a:solidFill>
            <a:srgbClr val="BEBB4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BDAAECEB-4D86-4110-8C65-06761235D169}"/>
              </a:ext>
            </a:extLst>
          </p:cNvPr>
          <p:cNvSpPr/>
          <p:nvPr/>
        </p:nvSpPr>
        <p:spPr>
          <a:xfrm flipH="1">
            <a:off x="11039005" y="3055305"/>
            <a:ext cx="72388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0185AA18-9203-4508-95D5-C8321B9B4661}"/>
              </a:ext>
            </a:extLst>
          </p:cNvPr>
          <p:cNvSpPr/>
          <p:nvPr/>
        </p:nvSpPr>
        <p:spPr>
          <a:xfrm flipH="1">
            <a:off x="11133446" y="3065573"/>
            <a:ext cx="72388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4" name="Båge 23">
            <a:extLst>
              <a:ext uri="{FF2B5EF4-FFF2-40B4-BE49-F238E27FC236}">
                <a16:creationId xmlns:a16="http://schemas.microsoft.com/office/drawing/2014/main" id="{E8757802-7DA6-451E-98AD-43E6E7BC1DA9}"/>
              </a:ext>
            </a:extLst>
          </p:cNvPr>
          <p:cNvSpPr/>
          <p:nvPr/>
        </p:nvSpPr>
        <p:spPr>
          <a:xfrm>
            <a:off x="9530461" y="3469929"/>
            <a:ext cx="152118" cy="507613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Frihandsfigur: Form 24">
            <a:extLst>
              <a:ext uri="{FF2B5EF4-FFF2-40B4-BE49-F238E27FC236}">
                <a16:creationId xmlns:a16="http://schemas.microsoft.com/office/drawing/2014/main" id="{76731CD9-D271-497B-8AB6-0933EF20378D}"/>
              </a:ext>
            </a:extLst>
          </p:cNvPr>
          <p:cNvSpPr/>
          <p:nvPr/>
        </p:nvSpPr>
        <p:spPr>
          <a:xfrm rot="755980">
            <a:off x="10755430" y="3175586"/>
            <a:ext cx="330796" cy="529515"/>
          </a:xfrm>
          <a:custGeom>
            <a:avLst/>
            <a:gdLst>
              <a:gd name="connsiteX0" fmla="*/ 0 w 330796"/>
              <a:gd name="connsiteY0" fmla="*/ 529515 h 529515"/>
              <a:gd name="connsiteX1" fmla="*/ 243281 w 330796"/>
              <a:gd name="connsiteY1" fmla="*/ 437236 h 529515"/>
              <a:gd name="connsiteX2" fmla="*/ 184558 w 330796"/>
              <a:gd name="connsiteY2" fmla="*/ 177177 h 529515"/>
              <a:gd name="connsiteX3" fmla="*/ 327171 w 330796"/>
              <a:gd name="connsiteY3" fmla="*/ 42953 h 529515"/>
              <a:gd name="connsiteX4" fmla="*/ 302004 w 330796"/>
              <a:gd name="connsiteY4" fmla="*/ 1008 h 52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96" h="529515">
                <a:moveTo>
                  <a:pt x="0" y="529515"/>
                </a:moveTo>
                <a:cubicBezTo>
                  <a:pt x="106260" y="512737"/>
                  <a:pt x="212521" y="495959"/>
                  <a:pt x="243281" y="437236"/>
                </a:cubicBezTo>
                <a:cubicBezTo>
                  <a:pt x="274041" y="378513"/>
                  <a:pt x="170576" y="242891"/>
                  <a:pt x="184558" y="177177"/>
                </a:cubicBezTo>
                <a:cubicBezTo>
                  <a:pt x="198540" y="111463"/>
                  <a:pt x="307597" y="72314"/>
                  <a:pt x="327171" y="42953"/>
                </a:cubicBezTo>
                <a:cubicBezTo>
                  <a:pt x="346745" y="13591"/>
                  <a:pt x="279633" y="-4585"/>
                  <a:pt x="302004" y="100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DE112CD3-D31F-4976-924C-D7C6F7A9CA3C}"/>
              </a:ext>
            </a:extLst>
          </p:cNvPr>
          <p:cNvSpPr/>
          <p:nvPr/>
        </p:nvSpPr>
        <p:spPr>
          <a:xfrm rot="19150618" flipH="1">
            <a:off x="9505216" y="3358707"/>
            <a:ext cx="72388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7" name="Ellips 26">
            <a:extLst>
              <a:ext uri="{FF2B5EF4-FFF2-40B4-BE49-F238E27FC236}">
                <a16:creationId xmlns:a16="http://schemas.microsoft.com/office/drawing/2014/main" id="{9C09E1F9-7530-4EDD-9524-A214604FCF9C}"/>
              </a:ext>
            </a:extLst>
          </p:cNvPr>
          <p:cNvSpPr/>
          <p:nvPr/>
        </p:nvSpPr>
        <p:spPr>
          <a:xfrm rot="19150618" flipH="1">
            <a:off x="9561228" y="3307156"/>
            <a:ext cx="72388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8CAA4BF0-5AF2-4F89-A9C2-2E3E17C5696B}"/>
              </a:ext>
            </a:extLst>
          </p:cNvPr>
          <p:cNvSpPr txBox="1"/>
          <p:nvPr/>
        </p:nvSpPr>
        <p:spPr>
          <a:xfrm>
            <a:off x="10163695" y="1980401"/>
            <a:ext cx="1534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DK Rabbit On The Moon" panose="020807010506010A0000" pitchFamily="18" charset="0"/>
              </a:rPr>
              <a:t>Brännbart!</a:t>
            </a:r>
          </a:p>
        </p:txBody>
      </p:sp>
      <p:cxnSp>
        <p:nvCxnSpPr>
          <p:cNvPr id="32" name="Rak pilkoppling 31">
            <a:extLst>
              <a:ext uri="{FF2B5EF4-FFF2-40B4-BE49-F238E27FC236}">
                <a16:creationId xmlns:a16="http://schemas.microsoft.com/office/drawing/2014/main" id="{67E06D02-FE84-4B21-8839-F0F6FD7F1B6A}"/>
              </a:ext>
            </a:extLst>
          </p:cNvPr>
          <p:cNvCxnSpPr>
            <a:cxnSpLocks/>
          </p:cNvCxnSpPr>
          <p:nvPr/>
        </p:nvCxnSpPr>
        <p:spPr>
          <a:xfrm flipH="1">
            <a:off x="9945584" y="2436864"/>
            <a:ext cx="290715" cy="416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ruta 21">
            <a:extLst>
              <a:ext uri="{FF2B5EF4-FFF2-40B4-BE49-F238E27FC236}">
                <a16:creationId xmlns:a16="http://schemas.microsoft.com/office/drawing/2014/main" id="{2CDDCCC2-E609-41B3-B591-8C882A0CFEDA}"/>
              </a:ext>
            </a:extLst>
          </p:cNvPr>
          <p:cNvSpPr txBox="1"/>
          <p:nvPr/>
        </p:nvSpPr>
        <p:spPr>
          <a:xfrm>
            <a:off x="1132921" y="2182306"/>
            <a:ext cx="831349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1. Bränsle till bilar</a:t>
            </a:r>
          </a:p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X. En mössa</a:t>
            </a:r>
          </a:p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2. Värme och Varmvatten</a:t>
            </a:r>
          </a:p>
        </p:txBody>
      </p:sp>
    </p:spTree>
    <p:extLst>
      <p:ext uri="{BB962C8B-B14F-4D97-AF65-F5344CB8AC3E}">
        <p14:creationId xmlns:p14="http://schemas.microsoft.com/office/powerpoint/2010/main" val="114321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2FF77E9B-D4B3-478F-A11F-1D15439EC0A8}"/>
              </a:ext>
            </a:extLst>
          </p:cNvPr>
          <p:cNvSpPr txBox="1"/>
          <p:nvPr/>
        </p:nvSpPr>
        <p:spPr>
          <a:xfrm>
            <a:off x="1021720" y="728551"/>
            <a:ext cx="9297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>
                <a:latin typeface="DK Rabbit On The Moon" panose="020807010506010A0000" pitchFamily="18" charset="0"/>
              </a:rPr>
              <a:t>Vad ska man göra med den här trasiga golvlampan?</a:t>
            </a:r>
          </a:p>
        </p:txBody>
      </p:sp>
      <p:pic>
        <p:nvPicPr>
          <p:cNvPr id="6" name="Bildobjekt 5" descr="En bild som visar objekt, lampa&#10;&#10;Automatiskt genererad beskrivning">
            <a:extLst>
              <a:ext uri="{FF2B5EF4-FFF2-40B4-BE49-F238E27FC236}">
                <a16:creationId xmlns:a16="http://schemas.microsoft.com/office/drawing/2014/main" id="{814647A6-DA00-4623-A8B8-AA4E07D1F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4" t="5589" r="40188" b="3280"/>
          <a:stretch/>
        </p:blipFill>
        <p:spPr>
          <a:xfrm>
            <a:off x="9985452" y="1418505"/>
            <a:ext cx="858982" cy="4334649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D94FB211-9FCD-498F-879E-144DFF342687}"/>
              </a:ext>
            </a:extLst>
          </p:cNvPr>
          <p:cNvSpPr txBox="1"/>
          <p:nvPr/>
        </p:nvSpPr>
        <p:spPr>
          <a:xfrm>
            <a:off x="1139166" y="2975326"/>
            <a:ext cx="8105502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1. Slänga den på grannen</a:t>
            </a:r>
          </a:p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X. Ställa den på ett ställe där den inte syns</a:t>
            </a:r>
          </a:p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2. Lämna den på återvinningscentralen </a:t>
            </a:r>
          </a:p>
        </p:txBody>
      </p:sp>
    </p:spTree>
    <p:extLst>
      <p:ext uri="{BB962C8B-B14F-4D97-AF65-F5344CB8AC3E}">
        <p14:creationId xmlns:p14="http://schemas.microsoft.com/office/powerpoint/2010/main" val="240314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0DF6AB6D-B170-4069-8A41-79F20A583FB1}"/>
              </a:ext>
            </a:extLst>
          </p:cNvPr>
          <p:cNvSpPr txBox="1"/>
          <p:nvPr/>
        </p:nvSpPr>
        <p:spPr>
          <a:xfrm>
            <a:off x="1047463" y="723047"/>
            <a:ext cx="9698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>
                <a:latin typeface="DK Rabbit On The Moon" panose="020807010506010A0000" pitchFamily="18" charset="0"/>
              </a:rPr>
              <a:t>Hur många gånger kan man återvinna en konservburk?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38C17FE-63C8-4A1B-B29B-4D755CD9FB6D}"/>
              </a:ext>
            </a:extLst>
          </p:cNvPr>
          <p:cNvSpPr txBox="1"/>
          <p:nvPr/>
        </p:nvSpPr>
        <p:spPr>
          <a:xfrm>
            <a:off x="1047463" y="2942089"/>
            <a:ext cx="5448836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1. 2 gånger</a:t>
            </a:r>
          </a:p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X. 100 gånger</a:t>
            </a:r>
          </a:p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2. Hur många gånger som helst</a:t>
            </a:r>
          </a:p>
        </p:txBody>
      </p:sp>
    </p:spTree>
    <p:extLst>
      <p:ext uri="{BB962C8B-B14F-4D97-AF65-F5344CB8AC3E}">
        <p14:creationId xmlns:p14="http://schemas.microsoft.com/office/powerpoint/2010/main" val="343094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BE9EBAC-4E48-4A68-A80F-7CB34A6D1644}"/>
              </a:ext>
            </a:extLst>
          </p:cNvPr>
          <p:cNvSpPr txBox="1"/>
          <p:nvPr/>
        </p:nvSpPr>
        <p:spPr>
          <a:xfrm>
            <a:off x="1704671" y="1231703"/>
            <a:ext cx="9297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>
                <a:latin typeface="DK Rabbit On The Moon" panose="020807010506010A0000" pitchFamily="18" charset="0"/>
              </a:rPr>
              <a:t>När bryter man mot lagen?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77F0803-D72B-44F5-99E0-23B3857CEFD6}"/>
              </a:ext>
            </a:extLst>
          </p:cNvPr>
          <p:cNvSpPr txBox="1"/>
          <p:nvPr/>
        </p:nvSpPr>
        <p:spPr>
          <a:xfrm>
            <a:off x="1704671" y="2405193"/>
            <a:ext cx="8588620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1. När man inte sorterar sina sopor</a:t>
            </a:r>
          </a:p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X. När man kissar i naturen</a:t>
            </a:r>
          </a:p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2. När man inte tvättar sina förpackningar innan de slängs</a:t>
            </a:r>
          </a:p>
          <a:p>
            <a:pPr>
              <a:lnSpc>
                <a:spcPct val="150000"/>
              </a:lnSpc>
            </a:pPr>
            <a:endParaRPr lang="sv-SE" sz="3600" dirty="0">
              <a:latin typeface="DK Rabbit On The Moon" panose="020807010506010A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4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29D70B63-01ED-4779-9D85-5067A1F8403B}"/>
              </a:ext>
            </a:extLst>
          </p:cNvPr>
          <p:cNvSpPr txBox="1"/>
          <p:nvPr/>
        </p:nvSpPr>
        <p:spPr>
          <a:xfrm>
            <a:off x="1276832" y="686419"/>
            <a:ext cx="9297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>
                <a:latin typeface="DK Rabbit On The Moon" panose="020807010506010A0000" pitchFamily="18" charset="0"/>
              </a:rPr>
              <a:t>Varför får man inte hälla ut målarfärg i avloppet?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8BF13A3-61FE-4549-B4C7-D8BBB53B99B3}"/>
              </a:ext>
            </a:extLst>
          </p:cNvPr>
          <p:cNvSpPr txBox="1"/>
          <p:nvPr/>
        </p:nvSpPr>
        <p:spPr>
          <a:xfrm>
            <a:off x="1276832" y="3369927"/>
            <a:ext cx="7590331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1. För att rören kan gå sönder</a:t>
            </a:r>
          </a:p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X. För att råttorna blir sjuka</a:t>
            </a:r>
          </a:p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2. För att det hamnar i vårt dricksvatten</a:t>
            </a:r>
          </a:p>
        </p:txBody>
      </p:sp>
    </p:spTree>
    <p:extLst>
      <p:ext uri="{BB962C8B-B14F-4D97-AF65-F5344CB8AC3E}">
        <p14:creationId xmlns:p14="http://schemas.microsoft.com/office/powerpoint/2010/main" val="246564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C0643184-D89D-41B7-B53C-DB0EC5C267A5}"/>
              </a:ext>
            </a:extLst>
          </p:cNvPr>
          <p:cNvSpPr txBox="1"/>
          <p:nvPr/>
        </p:nvSpPr>
        <p:spPr>
          <a:xfrm>
            <a:off x="1758863" y="1050519"/>
            <a:ext cx="91614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600" dirty="0">
                <a:solidFill>
                  <a:schemeClr val="tx1">
                    <a:lumMod val="95000"/>
                    <a:lumOff val="5000"/>
                  </a:schemeClr>
                </a:solidFill>
                <a:latin typeface="DK Rabbit On The Moon" panose="020807010506010A0000" pitchFamily="18" charset="0"/>
              </a:rPr>
              <a:t>4-5 personer </a:t>
            </a:r>
            <a:br>
              <a:rPr lang="sv-SE" sz="5600" dirty="0">
                <a:solidFill>
                  <a:schemeClr val="tx1">
                    <a:lumMod val="95000"/>
                    <a:lumOff val="5000"/>
                  </a:schemeClr>
                </a:solidFill>
                <a:latin typeface="DK Rabbit On The Moon" panose="020807010506010A0000" pitchFamily="18" charset="0"/>
              </a:rPr>
            </a:br>
            <a:r>
              <a:rPr lang="sv-SE" sz="5600" dirty="0">
                <a:solidFill>
                  <a:schemeClr val="tx1">
                    <a:lumMod val="95000"/>
                    <a:lumOff val="5000"/>
                  </a:schemeClr>
                </a:solidFill>
                <a:latin typeface="DK Rabbit On The Moon" panose="020807010506010A0000" pitchFamily="18" charset="0"/>
              </a:rPr>
              <a:t>i varje lag!</a:t>
            </a:r>
            <a:endParaRPr lang="sv-SE" sz="5600" dirty="0">
              <a:solidFill>
                <a:srgbClr val="729D51"/>
              </a:solidFill>
              <a:latin typeface="DK Rabbit On The Moon" panose="020807010506010A0000" pitchFamily="18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C84E39C-7A55-4D82-B64E-FFAA67339D82}"/>
              </a:ext>
            </a:extLst>
          </p:cNvPr>
          <p:cNvSpPr txBox="1"/>
          <p:nvPr/>
        </p:nvSpPr>
        <p:spPr>
          <a:xfrm>
            <a:off x="4463152" y="3372225"/>
            <a:ext cx="756666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800" dirty="0">
                <a:latin typeface="DK Rabbit On The Moon" panose="020807010506010A0000" pitchFamily="18" charset="0"/>
              </a:rPr>
              <a:t>1. Vi ställer en fråga på tavlan. </a:t>
            </a:r>
          </a:p>
          <a:p>
            <a:pPr>
              <a:lnSpc>
                <a:spcPct val="150000"/>
              </a:lnSpc>
            </a:pPr>
            <a:r>
              <a:rPr lang="sv-SE" sz="2800" dirty="0">
                <a:latin typeface="DK Rabbit On The Moon" panose="020807010506010A0000" pitchFamily="18" charset="0"/>
              </a:rPr>
              <a:t>2. Lagen skriver ner svaret på ett papper och räcker upp handen när ni är klara.</a:t>
            </a:r>
          </a:p>
          <a:p>
            <a:pPr>
              <a:lnSpc>
                <a:spcPct val="150000"/>
              </a:lnSpc>
            </a:pPr>
            <a:r>
              <a:rPr lang="sv-SE" sz="2800" dirty="0">
                <a:latin typeface="DK Rabbit On The Moon" panose="020807010506010A0000" pitchFamily="18" charset="0"/>
              </a:rPr>
              <a:t>3. Lagen berättar i tur och ordning vad ni svarat</a:t>
            </a:r>
            <a:r>
              <a:rPr lang="sv-SE" sz="2000" dirty="0"/>
              <a:t>. </a:t>
            </a:r>
          </a:p>
          <a:p>
            <a:endParaRPr lang="sv-SE" dirty="0"/>
          </a:p>
        </p:txBody>
      </p:sp>
      <p:sp>
        <p:nvSpPr>
          <p:cNvPr id="8" name="Pratbubbla: oval 7">
            <a:extLst>
              <a:ext uri="{FF2B5EF4-FFF2-40B4-BE49-F238E27FC236}">
                <a16:creationId xmlns:a16="http://schemas.microsoft.com/office/drawing/2014/main" id="{6BE01316-B2A8-436B-8FA8-7C5BDCC8D359}"/>
              </a:ext>
            </a:extLst>
          </p:cNvPr>
          <p:cNvSpPr/>
          <p:nvPr/>
        </p:nvSpPr>
        <p:spPr>
          <a:xfrm>
            <a:off x="3922319" y="653476"/>
            <a:ext cx="4873737" cy="2339102"/>
          </a:xfrm>
          <a:prstGeom prst="wedgeEllipseCallout">
            <a:avLst>
              <a:gd name="adj1" fmla="val -58310"/>
              <a:gd name="adj2" fmla="val 48845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802023F1-4F7C-40A2-8ECF-75AC27EF5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1" y="2860880"/>
            <a:ext cx="3743505" cy="251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0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EC093962-4577-4456-A1B5-E78E32AA755E}"/>
              </a:ext>
            </a:extLst>
          </p:cNvPr>
          <p:cNvSpPr txBox="1"/>
          <p:nvPr/>
        </p:nvSpPr>
        <p:spPr>
          <a:xfrm>
            <a:off x="893845" y="1024340"/>
            <a:ext cx="6991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latin typeface="DK Rabbit On The Moon" panose="020807010506010A0000" pitchFamily="18" charset="0"/>
              </a:rPr>
              <a:t> Vad är återvinning?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DCEF346-FA21-434B-8927-01E93B19DA0F}"/>
              </a:ext>
            </a:extLst>
          </p:cNvPr>
          <p:cNvSpPr txBox="1"/>
          <p:nvPr/>
        </p:nvSpPr>
        <p:spPr>
          <a:xfrm>
            <a:off x="1274657" y="2243309"/>
            <a:ext cx="9297311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1. Att man vinner två gånger i rad</a:t>
            </a:r>
          </a:p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X. Att man hittat något man tappat bort</a:t>
            </a:r>
          </a:p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2. Att man gör nya saker av sopor</a:t>
            </a:r>
          </a:p>
          <a:p>
            <a:pPr>
              <a:lnSpc>
                <a:spcPct val="150000"/>
              </a:lnSpc>
            </a:pPr>
            <a:endParaRPr lang="sv-SE" sz="3600" dirty="0">
              <a:latin typeface="DK Rabbit On The Moon" panose="020807010506010A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2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5B178933-41DA-4DBF-A4B4-DE14CECB16D2}"/>
              </a:ext>
            </a:extLst>
          </p:cNvPr>
          <p:cNvSpPr txBox="1"/>
          <p:nvPr/>
        </p:nvSpPr>
        <p:spPr>
          <a:xfrm>
            <a:off x="723882" y="925056"/>
            <a:ext cx="8719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latin typeface="DK Rabbit On The Moon" panose="020807010506010A0000" pitchFamily="18" charset="0"/>
              </a:rPr>
              <a:t>Vad är </a:t>
            </a:r>
            <a:r>
              <a:rPr lang="sv-SE" sz="6000" dirty="0" err="1">
                <a:latin typeface="DK Rabbit On The Moon" panose="020807010506010A0000" pitchFamily="18" charset="0"/>
              </a:rPr>
              <a:t>återANVÄNDNING</a:t>
            </a:r>
            <a:r>
              <a:rPr lang="sv-SE" sz="6000" dirty="0">
                <a:latin typeface="DK Rabbit On The Moon" panose="020807010506010A0000" pitchFamily="18" charset="0"/>
              </a:rPr>
              <a:t>?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8732483-35C8-444B-948D-63C53C0B88BA}"/>
              </a:ext>
            </a:extLst>
          </p:cNvPr>
          <p:cNvSpPr txBox="1"/>
          <p:nvPr/>
        </p:nvSpPr>
        <p:spPr>
          <a:xfrm>
            <a:off x="796954" y="2225520"/>
            <a:ext cx="8646866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1. Det är ett annat ord för återvinning</a:t>
            </a:r>
          </a:p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X. Att man använder sakerna till något annat, istället för att slänga</a:t>
            </a:r>
          </a:p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2. Att man slänger något efter man använt det</a:t>
            </a:r>
          </a:p>
          <a:p>
            <a:pPr>
              <a:lnSpc>
                <a:spcPct val="150000"/>
              </a:lnSpc>
            </a:pPr>
            <a:endParaRPr lang="sv-SE" sz="3600" dirty="0">
              <a:latin typeface="DK Rabbit On The Moon" panose="020807010506010A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7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7A1B401D-1EDF-492B-8FEA-72214DF35722}"/>
              </a:ext>
            </a:extLst>
          </p:cNvPr>
          <p:cNvSpPr txBox="1"/>
          <p:nvPr/>
        </p:nvSpPr>
        <p:spPr>
          <a:xfrm>
            <a:off x="1152686" y="1734915"/>
            <a:ext cx="9297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>
                <a:latin typeface="DK Rabbit On The Moon" panose="020807010506010A0000" pitchFamily="18" charset="0"/>
              </a:rPr>
              <a:t>Vad är källsortering?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D16AD20-0C34-41D6-824D-581DB03658C5}"/>
              </a:ext>
            </a:extLst>
          </p:cNvPr>
          <p:cNvSpPr txBox="1"/>
          <p:nvPr/>
        </p:nvSpPr>
        <p:spPr>
          <a:xfrm>
            <a:off x="1152687" y="2862542"/>
            <a:ext cx="9297311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1. Att man sorterar gubbar som heter Kjell</a:t>
            </a:r>
          </a:p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X. Att man sorterar sopor efter vad de är gjorda av</a:t>
            </a:r>
          </a:p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2. Att man sorterar i sin källare</a:t>
            </a:r>
          </a:p>
          <a:p>
            <a:pPr>
              <a:lnSpc>
                <a:spcPct val="150000"/>
              </a:lnSpc>
            </a:pPr>
            <a:endParaRPr lang="sv-SE" sz="3600" dirty="0">
              <a:latin typeface="DK Rabbit On The Moon" panose="020807010506010A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65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859EA37E-8DC2-42C4-8925-D05E8059E448}"/>
              </a:ext>
            </a:extLst>
          </p:cNvPr>
          <p:cNvSpPr txBox="1"/>
          <p:nvPr/>
        </p:nvSpPr>
        <p:spPr>
          <a:xfrm>
            <a:off x="1112317" y="821586"/>
            <a:ext cx="10531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>
                <a:latin typeface="DK Rabbit On The Moon" panose="020807010506010A0000" pitchFamily="18" charset="0"/>
              </a:rPr>
              <a:t>Vad gjorde man med soporna innan man började sortera och återvinna dom?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09110EE-06C4-4CF9-BE9B-6A8E6D3A63C0}"/>
              </a:ext>
            </a:extLst>
          </p:cNvPr>
          <p:cNvSpPr txBox="1"/>
          <p:nvPr/>
        </p:nvSpPr>
        <p:spPr>
          <a:xfrm>
            <a:off x="1112317" y="2621668"/>
            <a:ext cx="9297311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1. Man slängde dom på soptipp.</a:t>
            </a:r>
          </a:p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X. Man eldade det i högar.</a:t>
            </a:r>
          </a:p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2. Man slängde det i havet. </a:t>
            </a:r>
          </a:p>
          <a:p>
            <a:pPr>
              <a:lnSpc>
                <a:spcPct val="150000"/>
              </a:lnSpc>
            </a:pPr>
            <a:endParaRPr lang="sv-SE" sz="3600" dirty="0">
              <a:latin typeface="DK Rabbit On The Moon" panose="020807010506010A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47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74414EFD-816A-43BA-84A3-E8AD90BF7896}"/>
              </a:ext>
            </a:extLst>
          </p:cNvPr>
          <p:cNvSpPr txBox="1"/>
          <p:nvPr/>
        </p:nvSpPr>
        <p:spPr>
          <a:xfrm>
            <a:off x="1098174" y="864953"/>
            <a:ext cx="12349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>
                <a:latin typeface="DK Rabbit On The Moon" panose="020807010506010A0000" pitchFamily="18" charset="0"/>
              </a:rPr>
              <a:t>Vad gör man med soporna som slängs </a:t>
            </a:r>
            <a:br>
              <a:rPr lang="sv-SE" sz="5400" dirty="0">
                <a:latin typeface="DK Rabbit On The Moon" panose="020807010506010A0000" pitchFamily="18" charset="0"/>
              </a:rPr>
            </a:br>
            <a:r>
              <a:rPr lang="sv-SE" sz="5400" dirty="0">
                <a:latin typeface="DK Rabbit On The Moon" panose="020807010506010A0000" pitchFamily="18" charset="0"/>
              </a:rPr>
              <a:t>i brännbart?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B0CB108-C0CB-40D5-94AF-44C8A2808487}"/>
              </a:ext>
            </a:extLst>
          </p:cNvPr>
          <p:cNvSpPr txBox="1"/>
          <p:nvPr/>
        </p:nvSpPr>
        <p:spPr>
          <a:xfrm>
            <a:off x="1098174" y="2889516"/>
            <a:ext cx="831349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1. Det eldas upp och blir till fjärrvärme</a:t>
            </a:r>
          </a:p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X. Man eldar upp det så det försvinner</a:t>
            </a:r>
          </a:p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2. Det återvinns till bränsle för bilar </a:t>
            </a:r>
          </a:p>
        </p:txBody>
      </p:sp>
    </p:spTree>
    <p:extLst>
      <p:ext uri="{BB962C8B-B14F-4D97-AF65-F5344CB8AC3E}">
        <p14:creationId xmlns:p14="http://schemas.microsoft.com/office/powerpoint/2010/main" val="198962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03E6E7E-2027-4DB1-9EE3-031A2B84A9AD}"/>
              </a:ext>
            </a:extLst>
          </p:cNvPr>
          <p:cNvSpPr txBox="1"/>
          <p:nvPr/>
        </p:nvSpPr>
        <p:spPr>
          <a:xfrm>
            <a:off x="954535" y="1033781"/>
            <a:ext cx="12349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>
                <a:latin typeface="DK Rabbit On The Moon" panose="020807010506010A0000" pitchFamily="18" charset="0"/>
              </a:rPr>
              <a:t>Vad används matavfallet till?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CF7B5B2-63A4-449F-9A85-D4100D6C3B6B}"/>
              </a:ext>
            </a:extLst>
          </p:cNvPr>
          <p:cNvSpPr txBox="1"/>
          <p:nvPr/>
        </p:nvSpPr>
        <p:spPr>
          <a:xfrm>
            <a:off x="1020462" y="2827254"/>
            <a:ext cx="831349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1. Det blir till jord </a:t>
            </a:r>
          </a:p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X. Det används till mat åt grisar</a:t>
            </a:r>
          </a:p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2. Det återvinns till bränsle för bilar </a:t>
            </a:r>
          </a:p>
        </p:txBody>
      </p:sp>
      <p:pic>
        <p:nvPicPr>
          <p:cNvPr id="5" name="Bildobjekt 4" descr="En bild som visar skjorta, säng, rum&#10;&#10;Automatiskt genererad beskrivning">
            <a:extLst>
              <a:ext uri="{FF2B5EF4-FFF2-40B4-BE49-F238E27FC236}">
                <a16:creationId xmlns:a16="http://schemas.microsoft.com/office/drawing/2014/main" id="{A9D72AF4-2C6E-4953-BD92-5A2979074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643" y="2492336"/>
            <a:ext cx="3709895" cy="2516073"/>
          </a:xfrm>
          <a:prstGeom prst="rect">
            <a:avLst/>
          </a:prstGeom>
        </p:spPr>
      </p:pic>
      <p:sp>
        <p:nvSpPr>
          <p:cNvPr id="6" name="Pratbubbla: oval 5">
            <a:extLst>
              <a:ext uri="{FF2B5EF4-FFF2-40B4-BE49-F238E27FC236}">
                <a16:creationId xmlns:a16="http://schemas.microsoft.com/office/drawing/2014/main" id="{6230C731-8CDF-4D05-9697-ADE0D14E2940}"/>
              </a:ext>
            </a:extLst>
          </p:cNvPr>
          <p:cNvSpPr/>
          <p:nvPr/>
        </p:nvSpPr>
        <p:spPr>
          <a:xfrm rot="21300183" flipH="1">
            <a:off x="4706873" y="2101303"/>
            <a:ext cx="2696662" cy="1451902"/>
          </a:xfrm>
          <a:prstGeom prst="wedgeEllipseCallout">
            <a:avLst>
              <a:gd name="adj1" fmla="val -47810"/>
              <a:gd name="adj2" fmla="val 58887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9B62922-7944-45BA-B399-06C24BA0FC27}"/>
              </a:ext>
            </a:extLst>
          </p:cNvPr>
          <p:cNvSpPr txBox="1"/>
          <p:nvPr/>
        </p:nvSpPr>
        <p:spPr>
          <a:xfrm rot="21075270">
            <a:off x="4916772" y="2375768"/>
            <a:ext cx="2244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DK Rabbit On The Moon" panose="020807010506010A0000" pitchFamily="18" charset="0"/>
              </a:rPr>
              <a:t>Man kan köra </a:t>
            </a:r>
            <a:r>
              <a:rPr lang="sv-SE" sz="2800" dirty="0">
                <a:solidFill>
                  <a:srgbClr val="83B330"/>
                </a:solidFill>
                <a:latin typeface="DK Rabbit On The Moon" panose="020807010506010A0000" pitchFamily="18" charset="0"/>
              </a:rPr>
              <a:t>2</a:t>
            </a:r>
            <a:r>
              <a:rPr lang="sv-SE" sz="2800" spc="-300" dirty="0">
                <a:solidFill>
                  <a:srgbClr val="83B330"/>
                </a:solidFill>
                <a:latin typeface="DK Rabbit On The Moon" panose="020807010506010A0000" pitchFamily="18" charset="0"/>
              </a:rPr>
              <a:t> </a:t>
            </a:r>
            <a:r>
              <a:rPr lang="sv-SE" sz="2800" dirty="0">
                <a:solidFill>
                  <a:srgbClr val="83B330"/>
                </a:solidFill>
                <a:latin typeface="DK Rabbit On The Moon" panose="020807010506010A0000" pitchFamily="18" charset="0"/>
              </a:rPr>
              <a:t>km </a:t>
            </a:r>
            <a:r>
              <a:rPr lang="sv-SE" sz="2000" dirty="0">
                <a:latin typeface="DK Rabbit On The Moon" panose="020807010506010A0000" pitchFamily="18" charset="0"/>
              </a:rPr>
              <a:t>på en påse matavfall!</a:t>
            </a:r>
          </a:p>
        </p:txBody>
      </p:sp>
    </p:spTree>
    <p:extLst>
      <p:ext uri="{BB962C8B-B14F-4D97-AF65-F5344CB8AC3E}">
        <p14:creationId xmlns:p14="http://schemas.microsoft.com/office/powerpoint/2010/main" val="928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3B935086-8B4A-41D8-B3A3-F089DD52E478}"/>
              </a:ext>
            </a:extLst>
          </p:cNvPr>
          <p:cNvSpPr txBox="1"/>
          <p:nvPr/>
        </p:nvSpPr>
        <p:spPr>
          <a:xfrm>
            <a:off x="861299" y="765864"/>
            <a:ext cx="10719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>
                <a:latin typeface="DK Rabbit On The Moon" panose="020807010506010A0000" pitchFamily="18" charset="0"/>
              </a:rPr>
              <a:t>Vad kan en ketchupflaska återvinnas till?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617908B-BE45-4BAA-BEC5-FF4261316BD1}"/>
              </a:ext>
            </a:extLst>
          </p:cNvPr>
          <p:cNvSpPr txBox="1"/>
          <p:nvPr/>
        </p:nvSpPr>
        <p:spPr>
          <a:xfrm>
            <a:off x="1081773" y="1966137"/>
            <a:ext cx="831349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1. En tidning</a:t>
            </a:r>
          </a:p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X. Plastgolv</a:t>
            </a:r>
          </a:p>
          <a:p>
            <a:pPr>
              <a:lnSpc>
                <a:spcPct val="150000"/>
              </a:lnSpc>
            </a:pPr>
            <a:r>
              <a:rPr lang="sv-SE" sz="3600" dirty="0">
                <a:latin typeface="DK Rabbit On The Moon" panose="020807010506010A0000" pitchFamily="18" charset="0"/>
              </a:rPr>
              <a:t>2. En kalsong</a:t>
            </a:r>
          </a:p>
        </p:txBody>
      </p:sp>
    </p:spTree>
    <p:extLst>
      <p:ext uri="{BB962C8B-B14F-4D97-AF65-F5344CB8AC3E}">
        <p14:creationId xmlns:p14="http://schemas.microsoft.com/office/powerpoint/2010/main" val="85971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und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run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un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TM03457444[[fn=Bas]]</Template>
  <TotalTime>2178</TotalTime>
  <Words>426</Words>
  <Application>Microsoft Office PowerPoint</Application>
  <PresentationFormat>Bredbild</PresentationFormat>
  <Paragraphs>56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7" baseType="lpstr">
      <vt:lpstr>Corbel</vt:lpstr>
      <vt:lpstr>DK Rabbit On The Moon</vt:lpstr>
      <vt:lpstr>Grund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Sofia Liljedahl</dc:creator>
  <cp:lastModifiedBy>Sofia Liljedahl</cp:lastModifiedBy>
  <cp:revision>49</cp:revision>
  <dcterms:created xsi:type="dcterms:W3CDTF">2020-01-30T07:46:17Z</dcterms:created>
  <dcterms:modified xsi:type="dcterms:W3CDTF">2020-11-05T07:17:24Z</dcterms:modified>
</cp:coreProperties>
</file>